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png" ContentType="image/png"/>
  <Override PartName="/ppt/slides/slide11.xml" ContentType="application/vnd.openxmlformats-officedocument.presentationml.slide+xml"/>
  <Default Extension="xml" ContentType="application/xml"/>
  <Override PartName="/ppt/slides/slide9.xml" ContentType="application/vnd.openxmlformats-officedocument.presentationml.slide+xml"/>
  <Default Extension="jpeg" ContentType="image/jpeg"/>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notesSlides/notesSlide1.xml" ContentType="application/vnd.openxmlformats-officedocument.presentationml.notes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s/slide16.xml" ContentType="application/vnd.openxmlformats-officedocument.presentationml.slide+xml"/>
  <Override PartName="/ppt/slides/slide21.xml" ContentType="application/vnd.openxmlformats-officedocument.presentationml.slide+xml"/>
  <Override PartName="/ppt/theme/theme2.xml" ContentType="application/vnd.openxmlformats-officedocument.them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theme/theme1.xml" ContentType="application/vnd.openxmlformats-officedocument.theme+xml"/>
  <Override PartName="/ppt/slides/slide20.xml" ContentType="application/vnd.openxmlformats-officedocument.presentationml.slide+xml"/>
  <Override PartName="/ppt/presProps.xml" ContentType="application/vnd.openxmlformats-officedocument.presentationml.presProps+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24"/>
  </p:notesMasterIdLst>
  <p:sldIdLst>
    <p:sldId id="256" r:id="rId2"/>
    <p:sldId id="257" r:id="rId3"/>
    <p:sldId id="258" r:id="rId4"/>
    <p:sldId id="261" r:id="rId5"/>
    <p:sldId id="262" r:id="rId6"/>
    <p:sldId id="263" r:id="rId7"/>
    <p:sldId id="265" r:id="rId8"/>
    <p:sldId id="266" r:id="rId9"/>
    <p:sldId id="264" r:id="rId10"/>
    <p:sldId id="259" r:id="rId11"/>
    <p:sldId id="267" r:id="rId12"/>
    <p:sldId id="268" r:id="rId13"/>
    <p:sldId id="269" r:id="rId14"/>
    <p:sldId id="270" r:id="rId15"/>
    <p:sldId id="271" r:id="rId16"/>
    <p:sldId id="272" r:id="rId17"/>
    <p:sldId id="260" r:id="rId18"/>
    <p:sldId id="273" r:id="rId19"/>
    <p:sldId id="274" r:id="rId20"/>
    <p:sldId id="275" r:id="rId21"/>
    <p:sldId id="276" r:id="rId22"/>
    <p:sldId id="27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94660"/>
  </p:normalViewPr>
  <p:slideViewPr>
    <p:cSldViewPr>
      <p:cViewPr varScale="1">
        <p:scale>
          <a:sx n="93" d="100"/>
          <a:sy n="93" d="100"/>
        </p:scale>
        <p:origin x="-1544" y="-10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notesMaster" Target="notesMasters/notes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7431EA-2208-0544-B7EA-EE6DF0FFBEDE}" type="datetimeFigureOut">
              <a:rPr lang="en-US" smtClean="0"/>
              <a:t>4/28/14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E365EB-3013-5A4A-AB5B-AD565C241CA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AE365EB-3013-5A4A-AB5B-AD565C241CAB}" type="slidenum">
              <a:rPr lang="en-US" smtClean="0"/>
              <a:t>18</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45BC70-6FA2-426D-8DBB-88A557B16D1D}"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5BC70-6FA2-426D-8DBB-88A557B16D1D}"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5BC70-6FA2-426D-8DBB-88A557B16D1D}"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45BC70-6FA2-426D-8DBB-88A557B16D1D}"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45BC70-6FA2-426D-8DBB-88A557B16D1D}" type="datetimeFigureOut">
              <a:rPr lang="en-US" smtClean="0"/>
              <a:pPr/>
              <a:t>4/28/14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45BC70-6FA2-426D-8DBB-88A557B16D1D}"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45BC70-6FA2-426D-8DBB-88A557B16D1D}" type="datetimeFigureOut">
              <a:rPr lang="en-US" smtClean="0"/>
              <a:pPr/>
              <a:t>4/28/14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45BC70-6FA2-426D-8DBB-88A557B16D1D}" type="datetimeFigureOut">
              <a:rPr lang="en-US" smtClean="0"/>
              <a:pPr/>
              <a:t>4/28/14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5BC70-6FA2-426D-8DBB-88A557B16D1D}" type="datetimeFigureOut">
              <a:rPr lang="en-US" smtClean="0"/>
              <a:pPr/>
              <a:t>4/28/14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5BC70-6FA2-426D-8DBB-88A557B16D1D}"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45BC70-6FA2-426D-8DBB-88A557B16D1D}" type="datetimeFigureOut">
              <a:rPr lang="en-US" smtClean="0"/>
              <a:pPr/>
              <a:t>4/28/14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0DCC95-26C9-4C8D-B34D-A3BA5706CA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Helvetica Neue Thin"/>
              </a:defRPr>
            </a:lvl1pPr>
          </a:lstStyle>
          <a:p>
            <a:fld id="{2F45BC70-6FA2-426D-8DBB-88A557B16D1D}" type="datetimeFigureOut">
              <a:rPr lang="en-US" smtClean="0"/>
              <a:pPr/>
              <a:t>4/28/14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Helvetica Neue Thin"/>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Helvetica Neue Thin"/>
              </a:defRPr>
            </a:lvl1pPr>
          </a:lstStyle>
          <a:p>
            <a:fld id="{E10DCC95-26C9-4C8D-B34D-A3BA5706CAC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Helvetica Neue Thin"/>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Helvetica Neue Thin"/>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Helvetica Neue Thin"/>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Helvetica Neue Thin"/>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Helvetica Neue Thin"/>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Helvetica Neue Thin"/>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9.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0.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1.jpeg"/><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image" Target="../media/image1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7.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3.jpeg"/><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Sculptural Illustration</a:t>
            </a:r>
            <a:endParaRPr lang="en-US" dirty="0"/>
          </a:p>
        </p:txBody>
      </p:sp>
      <p:sp>
        <p:nvSpPr>
          <p:cNvPr id="3" name="Subtitle 2"/>
          <p:cNvSpPr>
            <a:spLocks noGrp="1"/>
          </p:cNvSpPr>
          <p:nvPr>
            <p:ph type="subTitle" idx="1"/>
          </p:nvPr>
        </p:nvSpPr>
        <p:spPr/>
        <p:txBody>
          <a:bodyPr/>
          <a:lstStyle/>
          <a:p>
            <a:r>
              <a:rPr lang="en-US" dirty="0" smtClean="0"/>
              <a:t>Curator - Robert Young</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Sculptural Diorama</a:t>
            </a:r>
            <a:endParaRPr lang="en-US" dirty="0"/>
          </a:p>
        </p:txBody>
      </p:sp>
      <p:sp>
        <p:nvSpPr>
          <p:cNvPr id="3" name="Content Placeholder 2"/>
          <p:cNvSpPr>
            <a:spLocks noGrp="1"/>
          </p:cNvSpPr>
          <p:nvPr>
            <p:ph idx="1"/>
          </p:nvPr>
        </p:nvSpPr>
        <p:spPr/>
        <p:txBody>
          <a:bodyPr>
            <a:normAutofit/>
          </a:bodyPr>
          <a:lstStyle/>
          <a:p>
            <a:pPr indent="0">
              <a:buNone/>
            </a:pPr>
            <a:r>
              <a:rPr lang="en-US" sz="2000" dirty="0" smtClean="0"/>
              <a:t>One of the advantages of sculpture over two dimensional drawing or painting, is the ability to walk around the sculpture and experience it from all sides including from above and underneath.  Walking around the ancient </a:t>
            </a:r>
            <a:r>
              <a:rPr lang="en-US" sz="2000" dirty="0" err="1" smtClean="0"/>
              <a:t>greek</a:t>
            </a:r>
            <a:r>
              <a:rPr lang="en-US" sz="2000" dirty="0" smtClean="0"/>
              <a:t> statue of </a:t>
            </a:r>
            <a:r>
              <a:rPr lang="en-US" sz="2000" dirty="0" err="1" smtClean="0"/>
              <a:t>Laocoon</a:t>
            </a:r>
            <a:r>
              <a:rPr lang="en-US" sz="2000" dirty="0" smtClean="0"/>
              <a:t> and his Sons is a wholly different experience than viewing El Greco’s painting of </a:t>
            </a:r>
            <a:r>
              <a:rPr lang="en-US" sz="2000" dirty="0" err="1" smtClean="0"/>
              <a:t>Laocoon</a:t>
            </a:r>
            <a:r>
              <a:rPr lang="en-US" sz="2000" dirty="0" smtClean="0"/>
              <a:t> and his sons.  The applications of diorama vary greatly and it is interesting, then, to see what influences artists use to create narrative, illustrative diorama.  </a:t>
            </a:r>
            <a:endParaRPr lang="en-US" sz="2000"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170" name="Picture 2" descr="E:\Spring - 14\Critical Seminar\Exhibition Thesis\Works\Thomas Doyle - Armistice_3.jpg"/>
          <p:cNvPicPr>
            <a:picLocks noChangeAspect="1" noChangeArrowheads="1"/>
          </p:cNvPicPr>
          <p:nvPr/>
        </p:nvPicPr>
        <p:blipFill>
          <a:blip r:embed="rId2" cstate="print"/>
          <a:srcRect/>
          <a:stretch>
            <a:fillRect/>
          </a:stretch>
        </p:blipFill>
        <p:spPr bwMode="auto">
          <a:xfrm>
            <a:off x="2133600" y="228600"/>
            <a:ext cx="4724400" cy="3149600"/>
          </a:xfrm>
          <a:prstGeom prst="rect">
            <a:avLst/>
          </a:prstGeom>
          <a:noFill/>
        </p:spPr>
      </p:pic>
      <p:sp>
        <p:nvSpPr>
          <p:cNvPr id="4" name="Rectangle 3"/>
          <p:cNvSpPr/>
          <p:nvPr/>
        </p:nvSpPr>
        <p:spPr>
          <a:xfrm>
            <a:off x="152400" y="3503473"/>
            <a:ext cx="4572000" cy="1200329"/>
          </a:xfrm>
          <a:prstGeom prst="rect">
            <a:avLst/>
          </a:prstGeom>
        </p:spPr>
        <p:txBody>
          <a:bodyPr>
            <a:spAutoFit/>
          </a:bodyPr>
          <a:lstStyle/>
          <a:p>
            <a:r>
              <a:rPr lang="en-US" i="1" dirty="0" smtClean="0">
                <a:latin typeface="Helvetica Neue Light"/>
                <a:cs typeface="Helvetica Neue Light"/>
              </a:rPr>
              <a:t>Armistice 2011</a:t>
            </a:r>
          </a:p>
          <a:p>
            <a:r>
              <a:rPr lang="en-US" dirty="0" smtClean="0">
                <a:latin typeface="Helvetica Neue Thin"/>
                <a:cs typeface="Helvetica Neue Thin"/>
              </a:rPr>
              <a:t>Thomas Doyle</a:t>
            </a:r>
          </a:p>
          <a:p>
            <a:r>
              <a:rPr lang="en-US" dirty="0" smtClean="0">
                <a:latin typeface="Helvetica Neue Thin"/>
                <a:cs typeface="Helvetica Neue Thin"/>
              </a:rPr>
              <a:t>Mixed Media</a:t>
            </a:r>
          </a:p>
          <a:p>
            <a:r>
              <a:rPr lang="en-US" dirty="0" smtClean="0">
                <a:latin typeface="Helvetica Neue Thin"/>
                <a:cs typeface="Helvetica Neue Thin"/>
              </a:rPr>
              <a:t>25” </a:t>
            </a:r>
            <a:r>
              <a:rPr lang="en-US" dirty="0" err="1" smtClean="0">
                <a:latin typeface="Helvetica Neue Thin"/>
                <a:cs typeface="Helvetica Neue Thin"/>
              </a:rPr>
              <a:t>x</a:t>
            </a:r>
            <a:r>
              <a:rPr lang="en-US" dirty="0" smtClean="0">
                <a:latin typeface="Helvetica Neue Thin"/>
                <a:cs typeface="Helvetica Neue Thin"/>
              </a:rPr>
              <a:t> 21” </a:t>
            </a:r>
            <a:r>
              <a:rPr lang="en-US" dirty="0" err="1" smtClean="0">
                <a:latin typeface="Helvetica Neue Thin"/>
                <a:cs typeface="Helvetica Neue Thin"/>
              </a:rPr>
              <a:t>x</a:t>
            </a:r>
            <a:r>
              <a:rPr lang="en-US" dirty="0" smtClean="0">
                <a:latin typeface="Helvetica Neue Thin"/>
                <a:cs typeface="Helvetica Neue Thin"/>
              </a:rPr>
              <a:t> 18”</a:t>
            </a:r>
            <a:endParaRPr lang="en-US" dirty="0">
              <a:latin typeface="Helvetica Neue Thin"/>
              <a:cs typeface="Helvetica Neue Thin"/>
            </a:endParaRPr>
          </a:p>
        </p:txBody>
      </p:sp>
      <p:sp>
        <p:nvSpPr>
          <p:cNvPr id="5" name="Rectangle 4"/>
          <p:cNvSpPr/>
          <p:nvPr/>
        </p:nvSpPr>
        <p:spPr>
          <a:xfrm>
            <a:off x="152400" y="5103673"/>
            <a:ext cx="8229600" cy="1754327"/>
          </a:xfrm>
          <a:prstGeom prst="rect">
            <a:avLst/>
          </a:prstGeom>
        </p:spPr>
        <p:txBody>
          <a:bodyPr wrap="square">
            <a:spAutoFit/>
          </a:bodyPr>
          <a:lstStyle/>
          <a:p>
            <a:r>
              <a:rPr lang="en-US" dirty="0" smtClean="0">
                <a:latin typeface="Helvetica Neue Thin"/>
                <a:cs typeface="Helvetica Neue Thin"/>
              </a:rPr>
              <a:t>Thomas Doyle uses the same techniques and materials as model railroad builders to depict eerie, unsettling scenes of suburban mundane inflicted with the surreal and horrific.  In Armistice, children play around a sandbox in a suburban yard while some unseen and unnoticed force has taken a deep swath out of the house and yard mere feet from the children.  An idyllic middle class dream is juxtaposed with some unknown destructive force.  The narrative is vague and open ended yet compelling </a:t>
            </a:r>
            <a:endParaRPr lang="en-US" dirty="0">
              <a:latin typeface="Helvetica Neue Thin"/>
              <a:cs typeface="Helvetica Neue Thin"/>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194" name="Picture 2" descr="E:\Spring - 14\Critical Seminar\Exhibition Thesis\Works\Thomas Doyle - Proxy_Gidley_home.jpg"/>
          <p:cNvPicPr>
            <a:picLocks noChangeAspect="1" noChangeArrowheads="1"/>
          </p:cNvPicPr>
          <p:nvPr/>
        </p:nvPicPr>
        <p:blipFill>
          <a:blip r:embed="rId2" cstate="print"/>
          <a:srcRect/>
          <a:stretch>
            <a:fillRect/>
          </a:stretch>
        </p:blipFill>
        <p:spPr bwMode="auto">
          <a:xfrm>
            <a:off x="2514599" y="152400"/>
            <a:ext cx="6519173" cy="4343400"/>
          </a:xfrm>
          <a:prstGeom prst="rect">
            <a:avLst/>
          </a:prstGeom>
          <a:noFill/>
        </p:spPr>
      </p:pic>
      <p:sp>
        <p:nvSpPr>
          <p:cNvPr id="4" name="Rectangle 3"/>
          <p:cNvSpPr/>
          <p:nvPr/>
        </p:nvSpPr>
        <p:spPr>
          <a:xfrm>
            <a:off x="228600" y="3276600"/>
            <a:ext cx="4572000" cy="1200329"/>
          </a:xfrm>
          <a:prstGeom prst="rect">
            <a:avLst/>
          </a:prstGeom>
        </p:spPr>
        <p:txBody>
          <a:bodyPr>
            <a:spAutoFit/>
          </a:bodyPr>
          <a:lstStyle/>
          <a:p>
            <a:r>
              <a:rPr lang="en-US" i="1" dirty="0" smtClean="0">
                <a:latin typeface="Helvetica Neue Light"/>
                <a:cs typeface="Helvetica Neue Light"/>
              </a:rPr>
              <a:t>Proxy 2013</a:t>
            </a:r>
          </a:p>
          <a:p>
            <a:r>
              <a:rPr lang="en-US" dirty="0" smtClean="0">
                <a:latin typeface="Helvetica Neue Thin"/>
                <a:cs typeface="Helvetica Neue Thin"/>
              </a:rPr>
              <a:t>Thomas Doyle</a:t>
            </a:r>
          </a:p>
          <a:p>
            <a:r>
              <a:rPr lang="en-US" dirty="0" smtClean="0">
                <a:latin typeface="Helvetica Neue Thin"/>
                <a:cs typeface="Helvetica Neue Thin"/>
              </a:rPr>
              <a:t>Mixed Media</a:t>
            </a:r>
            <a:endParaRPr lang="en-US" dirty="0" smtClean="0">
              <a:latin typeface="Helvetica Neue Thin"/>
              <a:cs typeface="Helvetica Neue Thin"/>
            </a:endParaRPr>
          </a:p>
          <a:p>
            <a:r>
              <a:rPr lang="en-US" dirty="0" smtClean="0">
                <a:latin typeface="Helvetica Neue Thin"/>
                <a:cs typeface="Helvetica Neue Thin"/>
              </a:rPr>
              <a:t>27”x11.75”x8”</a:t>
            </a:r>
            <a:endParaRPr lang="en-US" dirty="0">
              <a:latin typeface="Helvetica Neue Thin"/>
              <a:cs typeface="Helvetica Neue Thin"/>
            </a:endParaRPr>
          </a:p>
        </p:txBody>
      </p:sp>
      <p:sp>
        <p:nvSpPr>
          <p:cNvPr id="5" name="Rectangle 4"/>
          <p:cNvSpPr/>
          <p:nvPr/>
        </p:nvSpPr>
        <p:spPr>
          <a:xfrm>
            <a:off x="228600" y="4876800"/>
            <a:ext cx="8229600" cy="369332"/>
          </a:xfrm>
          <a:prstGeom prst="rect">
            <a:avLst/>
          </a:prstGeom>
        </p:spPr>
        <p:txBody>
          <a:bodyPr wrap="square">
            <a:spAutoFit/>
          </a:bodyPr>
          <a:lstStyle/>
          <a:p>
            <a:endParaRPr lang="en-US" dirty="0">
              <a:latin typeface="Helvetica Neue Thin"/>
              <a:cs typeface="Helvetica Neue Thin"/>
            </a:endParaRPr>
          </a:p>
        </p:txBody>
      </p:sp>
      <p:sp>
        <p:nvSpPr>
          <p:cNvPr id="8" name="Rectangle 7"/>
          <p:cNvSpPr/>
          <p:nvPr/>
        </p:nvSpPr>
        <p:spPr>
          <a:xfrm>
            <a:off x="228600" y="4800600"/>
            <a:ext cx="8229600" cy="1754327"/>
          </a:xfrm>
          <a:prstGeom prst="rect">
            <a:avLst/>
          </a:prstGeom>
        </p:spPr>
        <p:txBody>
          <a:bodyPr wrap="square">
            <a:spAutoFit/>
          </a:bodyPr>
          <a:lstStyle/>
          <a:p>
            <a:r>
              <a:rPr lang="en-US" dirty="0" smtClean="0">
                <a:latin typeface="Helvetica Neue Thin"/>
                <a:cs typeface="Helvetica Neue Thin"/>
              </a:rPr>
              <a:t>Doyle’s scenes often contain two figures.  Thes</a:t>
            </a:r>
            <a:r>
              <a:rPr lang="en-US" dirty="0" smtClean="0">
                <a:latin typeface="Helvetica Neue Thin"/>
                <a:cs typeface="Helvetica Neue Thin"/>
              </a:rPr>
              <a:t>e figures display a sort of domestic tension that is pervasive in Doyle’s work.  In a typically fine art fashion, he is interested in showcasing a frozen moment in time that is right before, or right after some sort of event, but he is not interested in fully fleshing out a story and spelling it out for viewers, opting to allow the viewer to come to their own conclusion about what sort of narrative they are witnessing.</a:t>
            </a:r>
            <a:endParaRPr lang="en-US" dirty="0">
              <a:latin typeface="Helvetica Neue Thin"/>
              <a:cs typeface="Helvetica Neue Thin"/>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218" name="Picture 2" descr="E:\Spring - 14\Critical Seminar\Exhibition Thesis\Works\Thomas Doyle - thomas_doyle_11.jpg"/>
          <p:cNvPicPr>
            <a:picLocks noChangeAspect="1" noChangeArrowheads="1"/>
          </p:cNvPicPr>
          <p:nvPr/>
        </p:nvPicPr>
        <p:blipFill>
          <a:blip r:embed="rId2" cstate="print"/>
          <a:srcRect/>
          <a:stretch>
            <a:fillRect/>
          </a:stretch>
        </p:blipFill>
        <p:spPr bwMode="auto">
          <a:xfrm>
            <a:off x="228600" y="152400"/>
            <a:ext cx="8686800" cy="65151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42" name="Picture 2" descr="E:\Spring - 14\Critical Seminar\Exhibition Thesis\Works\Dave Mckean - sandman cover sculpture.jpg"/>
          <p:cNvPicPr>
            <a:picLocks noChangeAspect="1" noChangeArrowheads="1"/>
          </p:cNvPicPr>
          <p:nvPr/>
        </p:nvPicPr>
        <p:blipFill>
          <a:blip r:embed="rId2" cstate="print"/>
          <a:srcRect/>
          <a:stretch>
            <a:fillRect/>
          </a:stretch>
        </p:blipFill>
        <p:spPr bwMode="auto">
          <a:xfrm>
            <a:off x="3581400" y="152400"/>
            <a:ext cx="3003819" cy="3542861"/>
          </a:xfrm>
          <a:prstGeom prst="rect">
            <a:avLst/>
          </a:prstGeom>
          <a:noFill/>
        </p:spPr>
      </p:pic>
      <p:pic>
        <p:nvPicPr>
          <p:cNvPr id="10243" name="Picture 3" descr="E:\Spring - 14\Critical Seminar\Exhibition Thesis\Works\Dave Mckean - sandman cover image.jpg"/>
          <p:cNvPicPr>
            <a:picLocks noChangeAspect="1" noChangeArrowheads="1"/>
          </p:cNvPicPr>
          <p:nvPr/>
        </p:nvPicPr>
        <p:blipFill>
          <a:blip r:embed="rId3" cstate="print"/>
          <a:srcRect/>
          <a:stretch>
            <a:fillRect/>
          </a:stretch>
        </p:blipFill>
        <p:spPr bwMode="auto">
          <a:xfrm>
            <a:off x="6553200" y="152400"/>
            <a:ext cx="2362200" cy="3505200"/>
          </a:xfrm>
          <a:prstGeom prst="rect">
            <a:avLst/>
          </a:prstGeom>
          <a:noFill/>
        </p:spPr>
      </p:pic>
      <p:sp>
        <p:nvSpPr>
          <p:cNvPr id="5" name="Rectangle 4"/>
          <p:cNvSpPr/>
          <p:nvPr/>
        </p:nvSpPr>
        <p:spPr>
          <a:xfrm>
            <a:off x="228600" y="3733800"/>
            <a:ext cx="4572000" cy="1200329"/>
          </a:xfrm>
          <a:prstGeom prst="rect">
            <a:avLst/>
          </a:prstGeom>
        </p:spPr>
        <p:txBody>
          <a:bodyPr>
            <a:spAutoFit/>
          </a:bodyPr>
          <a:lstStyle/>
          <a:p>
            <a:r>
              <a:rPr lang="en-US" i="1" dirty="0" smtClean="0">
                <a:latin typeface="Helvetica Neue Light"/>
                <a:cs typeface="Helvetica Neue Light"/>
              </a:rPr>
              <a:t>Sandman Cover</a:t>
            </a:r>
          </a:p>
          <a:p>
            <a:r>
              <a:rPr lang="en-US" dirty="0" smtClean="0">
                <a:latin typeface="Helvetica Neue Thin"/>
                <a:cs typeface="Helvetica Neue Thin"/>
              </a:rPr>
              <a:t>Dave McKean</a:t>
            </a:r>
          </a:p>
          <a:p>
            <a:r>
              <a:rPr lang="en-US" dirty="0" smtClean="0">
                <a:latin typeface="Helvetica Neue Thin"/>
                <a:cs typeface="Helvetica Neue Thin"/>
              </a:rPr>
              <a:t>Mixed Media</a:t>
            </a:r>
            <a:endParaRPr lang="en-US" dirty="0" smtClean="0">
              <a:latin typeface="Helvetica Neue Thin"/>
              <a:cs typeface="Helvetica Neue Thin"/>
            </a:endParaRPr>
          </a:p>
          <a:p>
            <a:endParaRPr lang="en-US" dirty="0">
              <a:latin typeface="Helvetica Neue Thin"/>
              <a:cs typeface="Helvetica Neue Thin"/>
            </a:endParaRPr>
          </a:p>
        </p:txBody>
      </p:sp>
      <p:sp>
        <p:nvSpPr>
          <p:cNvPr id="6" name="Rectangle 5"/>
          <p:cNvSpPr/>
          <p:nvPr/>
        </p:nvSpPr>
        <p:spPr>
          <a:xfrm>
            <a:off x="228600" y="5103673"/>
            <a:ext cx="8229600" cy="1200329"/>
          </a:xfrm>
          <a:prstGeom prst="rect">
            <a:avLst/>
          </a:prstGeom>
        </p:spPr>
        <p:txBody>
          <a:bodyPr wrap="square">
            <a:spAutoFit/>
          </a:bodyPr>
          <a:lstStyle/>
          <a:p>
            <a:r>
              <a:rPr lang="en-US" dirty="0" err="1" smtClean="0">
                <a:latin typeface="Helvetica Neue Thin"/>
                <a:cs typeface="Helvetica Neue Thin"/>
              </a:rPr>
              <a:t>McKean’s</a:t>
            </a:r>
            <a:r>
              <a:rPr lang="en-US" dirty="0" smtClean="0">
                <a:latin typeface="Helvetica Neue Thin"/>
                <a:cs typeface="Helvetica Neue Thin"/>
              </a:rPr>
              <a:t> </a:t>
            </a:r>
            <a:r>
              <a:rPr lang="en-US" dirty="0" smtClean="0">
                <a:latin typeface="Helvetica Neue Thin"/>
                <a:cs typeface="Helvetica Neue Thin"/>
              </a:rPr>
              <a:t>work on the covers for Neil </a:t>
            </a:r>
            <a:r>
              <a:rPr lang="en-US" dirty="0" err="1" smtClean="0">
                <a:latin typeface="Helvetica Neue Thin"/>
                <a:cs typeface="Helvetica Neue Thin"/>
              </a:rPr>
              <a:t>Gaiman’s</a:t>
            </a:r>
            <a:r>
              <a:rPr lang="en-US" dirty="0" smtClean="0">
                <a:latin typeface="Helvetica Neue Thin"/>
                <a:cs typeface="Helvetica Neue Thin"/>
              </a:rPr>
              <a:t> Sandman comic books employ a collage aesthetic.  Though the final image looks like it was likely made in a traditional, two dimensional way, they were, in the beginning, made as low relief sculptural dioramas and then photographed for the final piece.</a:t>
            </a:r>
            <a:endParaRPr lang="en-US" dirty="0">
              <a:latin typeface="Helvetica Neue Thin"/>
              <a:cs typeface="Helvetica Neue Thin"/>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4-28 at 10.14.02 PM.png"/>
          <p:cNvPicPr>
            <a:picLocks noChangeAspect="1"/>
          </p:cNvPicPr>
          <p:nvPr/>
        </p:nvPicPr>
        <p:blipFill>
          <a:blip r:embed="rId2"/>
          <a:stretch>
            <a:fillRect/>
          </a:stretch>
        </p:blipFill>
        <p:spPr>
          <a:xfrm>
            <a:off x="3810000" y="132292"/>
            <a:ext cx="5181600" cy="3220508"/>
          </a:xfrm>
          <a:prstGeom prst="rect">
            <a:avLst/>
          </a:prstGeom>
        </p:spPr>
      </p:pic>
      <p:sp>
        <p:nvSpPr>
          <p:cNvPr id="5" name="Rectangle 4"/>
          <p:cNvSpPr/>
          <p:nvPr/>
        </p:nvSpPr>
        <p:spPr>
          <a:xfrm>
            <a:off x="228600" y="3724870"/>
            <a:ext cx="4572000" cy="923330"/>
          </a:xfrm>
          <a:prstGeom prst="rect">
            <a:avLst/>
          </a:prstGeom>
        </p:spPr>
        <p:txBody>
          <a:bodyPr>
            <a:spAutoFit/>
          </a:bodyPr>
          <a:lstStyle/>
          <a:p>
            <a:r>
              <a:rPr lang="en-US" i="1" dirty="0" smtClean="0">
                <a:latin typeface="Helvetica Neue Light"/>
                <a:cs typeface="Helvetica Neue Light"/>
              </a:rPr>
              <a:t>Waiting for </a:t>
            </a:r>
            <a:r>
              <a:rPr lang="en-US" i="1" dirty="0" err="1" smtClean="0">
                <a:latin typeface="Helvetica Neue Light"/>
                <a:cs typeface="Helvetica Neue Light"/>
              </a:rPr>
              <a:t>Shakleton</a:t>
            </a:r>
            <a:endParaRPr lang="en-US" i="1" dirty="0" smtClean="0">
              <a:latin typeface="Helvetica Neue Light"/>
              <a:cs typeface="Helvetica Neue Light"/>
            </a:endParaRPr>
          </a:p>
          <a:p>
            <a:r>
              <a:rPr lang="en-US" dirty="0" smtClean="0">
                <a:latin typeface="Helvetica Neue Thin"/>
                <a:cs typeface="Helvetica Neue Thin"/>
              </a:rPr>
              <a:t>Red Nose Studio</a:t>
            </a:r>
          </a:p>
          <a:p>
            <a:r>
              <a:rPr lang="en-US" dirty="0" smtClean="0">
                <a:latin typeface="Helvetica Neue Thin"/>
                <a:cs typeface="Helvetica Neue Thin"/>
              </a:rPr>
              <a:t>Mixed </a:t>
            </a:r>
            <a:r>
              <a:rPr lang="en-US" dirty="0" smtClean="0">
                <a:latin typeface="Helvetica Neue Thin"/>
                <a:cs typeface="Helvetica Neue Thin"/>
              </a:rPr>
              <a:t>Media</a:t>
            </a:r>
            <a:endParaRPr lang="en-US" dirty="0" smtClean="0">
              <a:latin typeface="Helvetica Neue Thin"/>
              <a:cs typeface="Helvetica Neue Thin"/>
            </a:endParaRPr>
          </a:p>
        </p:txBody>
      </p:sp>
      <p:sp>
        <p:nvSpPr>
          <p:cNvPr id="6" name="Rectangle 5"/>
          <p:cNvSpPr/>
          <p:nvPr/>
        </p:nvSpPr>
        <p:spPr>
          <a:xfrm>
            <a:off x="228600" y="4953000"/>
            <a:ext cx="8229600" cy="1200329"/>
          </a:xfrm>
          <a:prstGeom prst="rect">
            <a:avLst/>
          </a:prstGeom>
        </p:spPr>
        <p:txBody>
          <a:bodyPr wrap="square">
            <a:spAutoFit/>
          </a:bodyPr>
          <a:lstStyle/>
          <a:p>
            <a:r>
              <a:rPr lang="en-US" dirty="0" smtClean="0">
                <a:latin typeface="Helvetica Neue Thin"/>
                <a:cs typeface="Helvetica Neue Thin"/>
              </a:rPr>
              <a:t>This personal piece from Red Nose Studios is based on the harrowing experience of a failed expedition in the early 1900s by Ernest </a:t>
            </a:r>
            <a:r>
              <a:rPr lang="en-US" dirty="0" err="1" smtClean="0">
                <a:latin typeface="Helvetica Neue Thin"/>
                <a:cs typeface="Helvetica Neue Thin"/>
              </a:rPr>
              <a:t>Shackleton</a:t>
            </a:r>
            <a:r>
              <a:rPr lang="en-US" dirty="0" smtClean="0">
                <a:latin typeface="Helvetica Neue Thin"/>
                <a:cs typeface="Helvetica Neue Thin"/>
              </a:rPr>
              <a:t> in which his ship and crew became stuck in arctic sea ice and were stranded for over a year.  In this time, the only loss of life was the dogs from their dog sled team.</a:t>
            </a:r>
            <a:endParaRPr lang="en-US" dirty="0">
              <a:latin typeface="Helvetica Neue Thin"/>
              <a:cs typeface="Helvetica Neue Thin"/>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Screen Shot 2014-04-28 at 10.23.06 PM.png"/>
          <p:cNvPicPr>
            <a:picLocks noChangeAspect="1"/>
          </p:cNvPicPr>
          <p:nvPr/>
        </p:nvPicPr>
        <p:blipFill>
          <a:blip r:embed="rId2"/>
          <a:stretch>
            <a:fillRect/>
          </a:stretch>
        </p:blipFill>
        <p:spPr>
          <a:xfrm>
            <a:off x="5254942" y="152401"/>
            <a:ext cx="3660457" cy="4648200"/>
          </a:xfrm>
          <a:prstGeom prst="rect">
            <a:avLst/>
          </a:prstGeom>
        </p:spPr>
      </p:pic>
      <p:sp>
        <p:nvSpPr>
          <p:cNvPr id="5" name="Rectangle 4"/>
          <p:cNvSpPr/>
          <p:nvPr/>
        </p:nvSpPr>
        <p:spPr>
          <a:xfrm>
            <a:off x="381000" y="3877270"/>
            <a:ext cx="4572000" cy="923330"/>
          </a:xfrm>
          <a:prstGeom prst="rect">
            <a:avLst/>
          </a:prstGeom>
        </p:spPr>
        <p:txBody>
          <a:bodyPr>
            <a:spAutoFit/>
          </a:bodyPr>
          <a:lstStyle/>
          <a:p>
            <a:r>
              <a:rPr lang="en-US" i="1" dirty="0" smtClean="0">
                <a:latin typeface="Helvetica Neue Light"/>
                <a:cs typeface="Helvetica Neue Light"/>
              </a:rPr>
              <a:t>Having Goals</a:t>
            </a:r>
          </a:p>
          <a:p>
            <a:r>
              <a:rPr lang="en-US" dirty="0" smtClean="0">
                <a:latin typeface="Helvetica Neue Thin"/>
                <a:cs typeface="Helvetica Neue Thin"/>
              </a:rPr>
              <a:t>Red Nose Studios</a:t>
            </a:r>
          </a:p>
          <a:p>
            <a:r>
              <a:rPr lang="en-US" dirty="0" smtClean="0">
                <a:latin typeface="Helvetica Neue Thin"/>
                <a:cs typeface="Helvetica Neue Thin"/>
              </a:rPr>
              <a:t>Mixed </a:t>
            </a:r>
            <a:r>
              <a:rPr lang="en-US" dirty="0" smtClean="0">
                <a:latin typeface="Helvetica Neue Thin"/>
                <a:cs typeface="Helvetica Neue Thin"/>
              </a:rPr>
              <a:t>Media</a:t>
            </a:r>
            <a:endParaRPr lang="en-US" dirty="0" smtClean="0">
              <a:latin typeface="Helvetica Neue Thin"/>
              <a:cs typeface="Helvetica Neue Thin"/>
            </a:endParaRPr>
          </a:p>
        </p:txBody>
      </p:sp>
      <p:sp>
        <p:nvSpPr>
          <p:cNvPr id="6" name="Rectangle 5"/>
          <p:cNvSpPr/>
          <p:nvPr/>
        </p:nvSpPr>
        <p:spPr>
          <a:xfrm>
            <a:off x="381000" y="4876800"/>
            <a:ext cx="8229600" cy="1477328"/>
          </a:xfrm>
          <a:prstGeom prst="rect">
            <a:avLst/>
          </a:prstGeom>
        </p:spPr>
        <p:txBody>
          <a:bodyPr wrap="square">
            <a:spAutoFit/>
          </a:bodyPr>
          <a:lstStyle/>
          <a:p>
            <a:r>
              <a:rPr lang="en-US" dirty="0" smtClean="0">
                <a:latin typeface="Helvetica Neue Thin"/>
                <a:cs typeface="Helvetica Neue Thin"/>
              </a:rPr>
              <a:t>This image, which was created to accompany an article in </a:t>
            </a:r>
            <a:r>
              <a:rPr lang="en-US" dirty="0" err="1" smtClean="0">
                <a:latin typeface="Helvetica Neue Thin"/>
                <a:cs typeface="Helvetica Neue Thin"/>
              </a:rPr>
              <a:t>Plansponsor</a:t>
            </a:r>
            <a:r>
              <a:rPr lang="en-US" dirty="0" smtClean="0">
                <a:latin typeface="Helvetica Neue Thin"/>
                <a:cs typeface="Helvetica Neue Thin"/>
              </a:rPr>
              <a:t> magazine, shows a would-be astronaut longingly staring up at the moon, which is likely his ideal destination, while wearing a rocket apparatus that will probably not get him there, but there is determination on his face.  This whimsical humor is typical in the work of Red Nose Studios.</a:t>
            </a:r>
            <a:endParaRPr lang="en-US" dirty="0">
              <a:latin typeface="Helvetica Neue Thin"/>
              <a:cs typeface="Helvetica Neue Thin"/>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GALLERY ART</a:t>
            </a:r>
            <a:endParaRPr lang="en-US" dirty="0"/>
          </a:p>
        </p:txBody>
      </p:sp>
      <p:sp>
        <p:nvSpPr>
          <p:cNvPr id="3" name="Content Placeholder 2"/>
          <p:cNvSpPr>
            <a:spLocks noGrp="1"/>
          </p:cNvSpPr>
          <p:nvPr>
            <p:ph idx="1"/>
          </p:nvPr>
        </p:nvSpPr>
        <p:spPr/>
        <p:txBody>
          <a:bodyPr>
            <a:normAutofit/>
          </a:bodyPr>
          <a:lstStyle/>
          <a:p>
            <a:pPr indent="0">
              <a:buNone/>
            </a:pPr>
            <a:r>
              <a:rPr lang="en-US" sz="2000" dirty="0" smtClean="0"/>
              <a:t>The distinction between the fine and commercial arts has been a point of heated contention between many people for a long, long time.  Illustration’s place in the world of visual culture is thus shifted up and down through hierarchy of visual importance wildly depending on who you talk to and what you read.  It is then, with sculptural illustration, that the line between the two can be made so blurry that perhaps it is no longer a valuable question to ask and images and objects can then be weighed based on their individual merits and against a smaller group of individual images and objects rather than lumping those things in with the entire history of created art.</a:t>
            </a:r>
            <a:endParaRPr lang="en-US" sz="2000"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3314" name="Picture 2" descr="E:\Spring - 14\Critical Seminar\Exhibition Thesis\Works\Wayne White - 1355451468-beauty-is-embarrassing-wayne-white-561.jpg"/>
          <p:cNvPicPr>
            <a:picLocks noChangeAspect="1" noChangeArrowheads="1"/>
          </p:cNvPicPr>
          <p:nvPr/>
        </p:nvPicPr>
        <p:blipFill>
          <a:blip r:embed="rId3" cstate="print"/>
          <a:srcRect/>
          <a:stretch>
            <a:fillRect/>
          </a:stretch>
        </p:blipFill>
        <p:spPr bwMode="auto">
          <a:xfrm>
            <a:off x="2971800" y="381000"/>
            <a:ext cx="5943600" cy="3343275"/>
          </a:xfrm>
          <a:prstGeom prst="rect">
            <a:avLst/>
          </a:prstGeom>
          <a:noFill/>
        </p:spPr>
      </p:pic>
      <p:sp>
        <p:nvSpPr>
          <p:cNvPr id="4" name="Rectangle 3"/>
          <p:cNvSpPr/>
          <p:nvPr/>
        </p:nvSpPr>
        <p:spPr>
          <a:xfrm>
            <a:off x="152400" y="3953470"/>
            <a:ext cx="4572000" cy="923330"/>
          </a:xfrm>
          <a:prstGeom prst="rect">
            <a:avLst/>
          </a:prstGeom>
        </p:spPr>
        <p:txBody>
          <a:bodyPr>
            <a:spAutoFit/>
          </a:bodyPr>
          <a:lstStyle/>
          <a:p>
            <a:r>
              <a:rPr lang="en-US" i="1" dirty="0" smtClean="0">
                <a:latin typeface="Helvetica Neue Light"/>
                <a:cs typeface="Helvetica Neue Light"/>
              </a:rPr>
              <a:t>LBJ Mask</a:t>
            </a:r>
          </a:p>
          <a:p>
            <a:r>
              <a:rPr lang="en-US" dirty="0" smtClean="0">
                <a:latin typeface="Helvetica Neue Thin"/>
                <a:cs typeface="Helvetica Neue Thin"/>
              </a:rPr>
              <a:t>Wayne White</a:t>
            </a:r>
          </a:p>
          <a:p>
            <a:r>
              <a:rPr lang="en-US" dirty="0" smtClean="0">
                <a:latin typeface="Helvetica Neue Thin"/>
                <a:cs typeface="Helvetica Neue Thin"/>
              </a:rPr>
              <a:t>Mixed </a:t>
            </a:r>
            <a:r>
              <a:rPr lang="en-US" dirty="0" smtClean="0">
                <a:latin typeface="Helvetica Neue Thin"/>
                <a:cs typeface="Helvetica Neue Thin"/>
              </a:rPr>
              <a:t>Media</a:t>
            </a:r>
            <a:endParaRPr lang="en-US" dirty="0" smtClean="0">
              <a:latin typeface="Helvetica Neue Thin"/>
              <a:cs typeface="Helvetica Neue Thin"/>
            </a:endParaRPr>
          </a:p>
        </p:txBody>
      </p:sp>
      <p:sp>
        <p:nvSpPr>
          <p:cNvPr id="5" name="Rectangle 4"/>
          <p:cNvSpPr/>
          <p:nvPr/>
        </p:nvSpPr>
        <p:spPr>
          <a:xfrm>
            <a:off x="152400" y="5029200"/>
            <a:ext cx="8229600" cy="1200329"/>
          </a:xfrm>
          <a:prstGeom prst="rect">
            <a:avLst/>
          </a:prstGeom>
        </p:spPr>
        <p:txBody>
          <a:bodyPr wrap="square">
            <a:spAutoFit/>
          </a:bodyPr>
          <a:lstStyle/>
          <a:p>
            <a:r>
              <a:rPr lang="en-US" dirty="0" smtClean="0">
                <a:latin typeface="Helvetica Neue Thin"/>
                <a:cs typeface="Helvetica Neue Thin"/>
              </a:rPr>
              <a:t>Wayne White is a renaissance man, drifting seamlessly through the worlds of sculpture, painting, illustration, puppetry, and various other mediums.  Thi</a:t>
            </a:r>
            <a:r>
              <a:rPr lang="en-US" dirty="0" smtClean="0">
                <a:latin typeface="Helvetica Neue Thin"/>
                <a:cs typeface="Helvetica Neue Thin"/>
              </a:rPr>
              <a:t>s large, cardboard caricature mask of the ex-president LBJ is featured in the documentary about White’s work “Beauty is Embarrassing”.  </a:t>
            </a:r>
            <a:endParaRPr lang="en-US" dirty="0">
              <a:latin typeface="Helvetica Neue Thin"/>
              <a:cs typeface="Helvetica Neue Thin"/>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4338" name="Picture 2" descr="E:\Spring - 14\Critical Seminar\Exhibition Thesis\Works\Wayne White - white19.jpg"/>
          <p:cNvPicPr>
            <a:picLocks noChangeAspect="1" noChangeArrowheads="1"/>
          </p:cNvPicPr>
          <p:nvPr/>
        </p:nvPicPr>
        <p:blipFill>
          <a:blip r:embed="rId2" cstate="print"/>
          <a:srcRect/>
          <a:stretch>
            <a:fillRect/>
          </a:stretch>
        </p:blipFill>
        <p:spPr bwMode="auto">
          <a:xfrm>
            <a:off x="3276599" y="152400"/>
            <a:ext cx="5800941" cy="3429000"/>
          </a:xfrm>
          <a:prstGeom prst="rect">
            <a:avLst/>
          </a:prstGeom>
          <a:noFill/>
        </p:spPr>
      </p:pic>
      <p:sp>
        <p:nvSpPr>
          <p:cNvPr id="4" name="Rectangle 3"/>
          <p:cNvSpPr/>
          <p:nvPr/>
        </p:nvSpPr>
        <p:spPr>
          <a:xfrm>
            <a:off x="152400" y="3676471"/>
            <a:ext cx="4572000" cy="1200329"/>
          </a:xfrm>
          <a:prstGeom prst="rect">
            <a:avLst/>
          </a:prstGeom>
        </p:spPr>
        <p:txBody>
          <a:bodyPr>
            <a:spAutoFit/>
          </a:bodyPr>
          <a:lstStyle/>
          <a:p>
            <a:r>
              <a:rPr lang="en-US" i="1" dirty="0" smtClean="0">
                <a:latin typeface="Helvetica Neue Light"/>
                <a:cs typeface="Helvetica Neue Light"/>
              </a:rPr>
              <a:t>Big </a:t>
            </a:r>
            <a:r>
              <a:rPr lang="en-US" i="1" dirty="0" err="1" smtClean="0">
                <a:latin typeface="Helvetica Neue Light"/>
                <a:cs typeface="Helvetica Neue Light"/>
              </a:rPr>
              <a:t>Lectric</a:t>
            </a:r>
            <a:r>
              <a:rPr lang="en-US" i="1" dirty="0" smtClean="0">
                <a:latin typeface="Helvetica Neue Light"/>
                <a:cs typeface="Helvetica Neue Light"/>
              </a:rPr>
              <a:t> Fan to Keep Me </a:t>
            </a:r>
          </a:p>
          <a:p>
            <a:r>
              <a:rPr lang="en-US" i="1" dirty="0" smtClean="0">
                <a:latin typeface="Helvetica Neue Light"/>
                <a:cs typeface="Helvetica Neue Light"/>
              </a:rPr>
              <a:t>Cool While I Sleep</a:t>
            </a:r>
            <a:endParaRPr lang="en-US" i="1" dirty="0" smtClean="0">
              <a:latin typeface="Helvetica Neue Light"/>
              <a:cs typeface="Helvetica Neue Light"/>
            </a:endParaRPr>
          </a:p>
          <a:p>
            <a:r>
              <a:rPr lang="en-US" dirty="0" smtClean="0">
                <a:latin typeface="Helvetica Neue Thin"/>
                <a:cs typeface="Helvetica Neue Thin"/>
              </a:rPr>
              <a:t>Wayne White</a:t>
            </a:r>
          </a:p>
          <a:p>
            <a:r>
              <a:rPr lang="en-US" dirty="0" smtClean="0">
                <a:latin typeface="Helvetica Neue Thin"/>
                <a:cs typeface="Helvetica Neue Thin"/>
              </a:rPr>
              <a:t>Mixed </a:t>
            </a:r>
            <a:r>
              <a:rPr lang="en-US" dirty="0" smtClean="0">
                <a:latin typeface="Helvetica Neue Thin"/>
                <a:cs typeface="Helvetica Neue Thin"/>
              </a:rPr>
              <a:t>Media</a:t>
            </a:r>
            <a:endParaRPr lang="en-US" dirty="0" smtClean="0">
              <a:latin typeface="Helvetica Neue Thin"/>
              <a:cs typeface="Helvetica Neue Thin"/>
            </a:endParaRPr>
          </a:p>
        </p:txBody>
      </p:sp>
      <p:sp>
        <p:nvSpPr>
          <p:cNvPr id="5" name="Rectangle 4"/>
          <p:cNvSpPr/>
          <p:nvPr/>
        </p:nvSpPr>
        <p:spPr>
          <a:xfrm>
            <a:off x="152400" y="4953000"/>
            <a:ext cx="8229600" cy="1477328"/>
          </a:xfrm>
          <a:prstGeom prst="rect">
            <a:avLst/>
          </a:prstGeom>
        </p:spPr>
        <p:txBody>
          <a:bodyPr wrap="square">
            <a:spAutoFit/>
          </a:bodyPr>
          <a:lstStyle/>
          <a:p>
            <a:r>
              <a:rPr lang="en-US" dirty="0" smtClean="0">
                <a:latin typeface="Helvetica Neue Thin"/>
                <a:cs typeface="Helvetica Neue Thin"/>
              </a:rPr>
              <a:t>Humor and caricature plays a large part in White’s work, and is something that sets him apart from many artists that display their work primarily in </a:t>
            </a:r>
            <a:r>
              <a:rPr lang="en-US" dirty="0" smtClean="0">
                <a:latin typeface="Helvetica Neue Thin"/>
                <a:cs typeface="Helvetica Neue Thin"/>
              </a:rPr>
              <a:t>a gallery setting.  This room sized sculpture of the country singer George Jones’ head contains eyes that spin in their sockets, a mouth that opens and closes, a giant word fan protruding from its neck.  The title is from a song by George Jones.</a:t>
            </a:r>
            <a:endParaRPr lang="en-US" dirty="0">
              <a:latin typeface="Helvetica Neue Thin"/>
              <a:cs typeface="Helvetica Neue Thin"/>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latin typeface="Helvetica Neue Thin"/>
              </a:rPr>
              <a:t>Sculptural Illustration</a:t>
            </a:r>
            <a:endParaRPr lang="en-US" dirty="0">
              <a:latin typeface="Helvetica Neue Thin"/>
            </a:endParaRPr>
          </a:p>
        </p:txBody>
      </p:sp>
      <p:sp>
        <p:nvSpPr>
          <p:cNvPr id="5" name="Content Placeholder 4"/>
          <p:cNvSpPr>
            <a:spLocks noGrp="1"/>
          </p:cNvSpPr>
          <p:nvPr>
            <p:ph idx="1"/>
          </p:nvPr>
        </p:nvSpPr>
        <p:spPr/>
        <p:txBody>
          <a:bodyPr>
            <a:normAutofit fontScale="62500" lnSpcReduction="20000"/>
          </a:bodyPr>
          <a:lstStyle/>
          <a:p>
            <a:pPr indent="0">
              <a:buNone/>
            </a:pPr>
            <a:r>
              <a:rPr lang="en-US" dirty="0">
                <a:latin typeface="Helvetica Neue Thin"/>
              </a:rPr>
              <a:t>Illustration exists almost entirely on the printed page when consumed by its intended audience, whether it’s a book cover, a spot illustration accompanying an editorial piece, an advertisement in a magazine etc.  Often, these images are only viewed for a matter of seconds and little consideration is given by the viewer as to how the image was made and what it consists of from the standpoint of technique.  Many people, when asked how an illustration Is made, would easily and confidently answer that it is drawn, and this would be correct a vast majority of the time, but not all illustration is drawn.  Just as is the case with any other form of visual art, the possibilities are endless when it comes to how to make a picture, and just as is the case between different disciplines of fine art (</a:t>
            </a:r>
            <a:r>
              <a:rPr lang="en-US" dirty="0" err="1">
                <a:latin typeface="Helvetica Neue Thin"/>
              </a:rPr>
              <a:t>ie</a:t>
            </a:r>
            <a:r>
              <a:rPr lang="en-US" dirty="0">
                <a:latin typeface="Helvetica Neue Thin"/>
              </a:rPr>
              <a:t>. Between painting and sculpture) the line of fine art and illustration blurs when we examine some gallery based artists and find that they are, in fact, creating illustrative sculpture.  This exhibition is a display of illustration that is based in the three dimensional realm of sculpture.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5362" name="Picture 2" descr="E:\Spring - 14\Critical Seminar\Exhibition Thesis\Works\Chappman Brothers - great-deeds-against-the-dead.JPG"/>
          <p:cNvPicPr>
            <a:picLocks noChangeAspect="1" noChangeArrowheads="1"/>
          </p:cNvPicPr>
          <p:nvPr/>
        </p:nvPicPr>
        <p:blipFill>
          <a:blip r:embed="rId2" cstate="print"/>
          <a:srcRect/>
          <a:stretch>
            <a:fillRect/>
          </a:stretch>
        </p:blipFill>
        <p:spPr bwMode="auto">
          <a:xfrm>
            <a:off x="5334000" y="457200"/>
            <a:ext cx="3265418" cy="4362296"/>
          </a:xfrm>
          <a:prstGeom prst="rect">
            <a:avLst/>
          </a:prstGeom>
          <a:noFill/>
        </p:spPr>
      </p:pic>
      <p:sp>
        <p:nvSpPr>
          <p:cNvPr id="4" name="Rectangle 3"/>
          <p:cNvSpPr/>
          <p:nvPr/>
        </p:nvSpPr>
        <p:spPr>
          <a:xfrm>
            <a:off x="228600" y="3351073"/>
            <a:ext cx="4572000" cy="1200329"/>
          </a:xfrm>
          <a:prstGeom prst="rect">
            <a:avLst/>
          </a:prstGeom>
        </p:spPr>
        <p:txBody>
          <a:bodyPr>
            <a:spAutoFit/>
          </a:bodyPr>
          <a:lstStyle/>
          <a:p>
            <a:r>
              <a:rPr lang="en-US" i="1" dirty="0" smtClean="0">
                <a:latin typeface="Helvetica Neue Light"/>
                <a:cs typeface="Helvetica Neue Light"/>
              </a:rPr>
              <a:t>Disasters </a:t>
            </a:r>
            <a:r>
              <a:rPr lang="en-US" i="1" dirty="0" smtClean="0">
                <a:latin typeface="Helvetica Neue Light"/>
                <a:cs typeface="Helvetica Neue Light"/>
              </a:rPr>
              <a:t>of War</a:t>
            </a:r>
            <a:endParaRPr lang="en-US" i="1" dirty="0" smtClean="0">
              <a:latin typeface="Helvetica Neue Light"/>
              <a:cs typeface="Helvetica Neue Light"/>
            </a:endParaRPr>
          </a:p>
          <a:p>
            <a:r>
              <a:rPr lang="en-US" dirty="0" smtClean="0">
                <a:latin typeface="Helvetica Neue Thin"/>
                <a:cs typeface="Helvetica Neue Thin"/>
              </a:rPr>
              <a:t>Jake and </a:t>
            </a:r>
            <a:r>
              <a:rPr lang="en-US" dirty="0" err="1" smtClean="0">
                <a:latin typeface="Helvetica Neue Thin"/>
                <a:cs typeface="Helvetica Neue Thin"/>
              </a:rPr>
              <a:t>Dinos</a:t>
            </a:r>
            <a:r>
              <a:rPr lang="en-US" dirty="0" smtClean="0">
                <a:latin typeface="Helvetica Neue Thin"/>
                <a:cs typeface="Helvetica Neue Thin"/>
              </a:rPr>
              <a:t> </a:t>
            </a:r>
            <a:r>
              <a:rPr lang="en-US" dirty="0" err="1" smtClean="0">
                <a:latin typeface="Helvetica Neue Thin"/>
                <a:cs typeface="Helvetica Neue Thin"/>
              </a:rPr>
              <a:t>Chapmon</a:t>
            </a:r>
            <a:endParaRPr lang="en-US" dirty="0" smtClean="0">
              <a:latin typeface="Helvetica Neue Thin"/>
              <a:cs typeface="Helvetica Neue Thin"/>
            </a:endParaRPr>
          </a:p>
          <a:p>
            <a:r>
              <a:rPr lang="en-US" dirty="0" smtClean="0">
                <a:latin typeface="Helvetica Neue Thin"/>
                <a:cs typeface="Helvetica Neue Thin"/>
              </a:rPr>
              <a:t>Mixed Media</a:t>
            </a:r>
            <a:endParaRPr lang="en-US" dirty="0" smtClean="0">
              <a:latin typeface="Helvetica Neue Thin"/>
              <a:cs typeface="Helvetica Neue Thin"/>
            </a:endParaRPr>
          </a:p>
          <a:p>
            <a:r>
              <a:rPr lang="en-US" dirty="0" smtClean="0">
                <a:latin typeface="Helvetica Neue Thin"/>
                <a:cs typeface="Helvetica Neue Thin"/>
              </a:rPr>
              <a:t>Various Sizes</a:t>
            </a:r>
            <a:endParaRPr lang="en-US" dirty="0">
              <a:latin typeface="Helvetica Neue Thin"/>
              <a:cs typeface="Helvetica Neue Thin"/>
            </a:endParaRPr>
          </a:p>
        </p:txBody>
      </p:sp>
      <p:sp>
        <p:nvSpPr>
          <p:cNvPr id="5" name="Rectangle 4"/>
          <p:cNvSpPr/>
          <p:nvPr/>
        </p:nvSpPr>
        <p:spPr>
          <a:xfrm>
            <a:off x="228600" y="4951273"/>
            <a:ext cx="8229600" cy="1200329"/>
          </a:xfrm>
          <a:prstGeom prst="rect">
            <a:avLst/>
          </a:prstGeom>
        </p:spPr>
        <p:txBody>
          <a:bodyPr wrap="square">
            <a:spAutoFit/>
          </a:bodyPr>
          <a:lstStyle/>
          <a:p>
            <a:r>
              <a:rPr lang="en-US" dirty="0" smtClean="0">
                <a:latin typeface="Helvetica Neue Thin"/>
                <a:cs typeface="Helvetica Neue Thin"/>
              </a:rPr>
              <a:t>Are sculptural recreations of illustrations still illustrations?  These sculptures by the Chapman Brothers and three dimensional representations of the Disasters of War drawings and etchings by the artist Francisco De Goya, which were a scathing social commentary on the place of war in a civilized society.  </a:t>
            </a:r>
            <a:endParaRPr lang="en-US" dirty="0">
              <a:latin typeface="Helvetica Neue Thin"/>
              <a:cs typeface="Helvetica Neue Thin"/>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6386" name="Picture 2" descr="E:\Spring - 14\Critical Seminar\Exhibition Thesis\Works\Chapman Brothers - disaster of war.jpg"/>
          <p:cNvPicPr>
            <a:picLocks noChangeAspect="1" noChangeArrowheads="1"/>
          </p:cNvPicPr>
          <p:nvPr/>
        </p:nvPicPr>
        <p:blipFill>
          <a:blip r:embed="rId2" cstate="print"/>
          <a:srcRect/>
          <a:stretch>
            <a:fillRect/>
          </a:stretch>
        </p:blipFill>
        <p:spPr bwMode="auto">
          <a:xfrm>
            <a:off x="381000" y="1143000"/>
            <a:ext cx="8200611" cy="527079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Picture 4" descr="Gallery Schematic.jpg"/>
          <p:cNvPicPr>
            <a:picLocks noChangeAspect="1"/>
          </p:cNvPicPr>
          <p:nvPr/>
        </p:nvPicPr>
        <p:blipFill>
          <a:blip r:embed="rId2"/>
          <a:stretch>
            <a:fillRect/>
          </a:stretch>
        </p:blipFill>
        <p:spPr>
          <a:xfrm>
            <a:off x="258945" y="838201"/>
            <a:ext cx="8626110" cy="507682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Helvetica Neue Thin"/>
                <a:cs typeface="Helvetica Neue Thin"/>
              </a:rPr>
              <a:t>Cut Paper</a:t>
            </a:r>
            <a:endParaRPr lang="en-US" dirty="0">
              <a:latin typeface="Helvetica Neue Thin"/>
              <a:cs typeface="Helvetica Neue Thin"/>
            </a:endParaRPr>
          </a:p>
        </p:txBody>
      </p:sp>
      <p:sp>
        <p:nvSpPr>
          <p:cNvPr id="3" name="Content Placeholder 2"/>
          <p:cNvSpPr>
            <a:spLocks noGrp="1"/>
          </p:cNvSpPr>
          <p:nvPr>
            <p:ph idx="1"/>
          </p:nvPr>
        </p:nvSpPr>
        <p:spPr/>
        <p:txBody>
          <a:bodyPr>
            <a:normAutofit/>
          </a:bodyPr>
          <a:lstStyle/>
          <a:p>
            <a:pPr indent="0">
              <a:buNone/>
            </a:pPr>
            <a:r>
              <a:rPr lang="en-US" sz="2000" dirty="0" smtClean="0">
                <a:latin typeface="Helvetica Neue Thin"/>
                <a:cs typeface="Helvetica Neue Thin"/>
              </a:rPr>
              <a:t>Perhaps the simplest entry point into sculptural illustration is cut paper.  Often this is done by layering pieces of paper giving only a slightly more dimensional look than that of a purely drawn illustration, however, it can also be used as a planar sculptural form to create three dimensional objects.  This is also possibly the first form of sculptural illustration as paper was invented in China around AD 105 by </a:t>
            </a:r>
            <a:r>
              <a:rPr lang="en-US" sz="2000" dirty="0" err="1" smtClean="0">
                <a:latin typeface="Helvetica Neue Thin"/>
                <a:cs typeface="Helvetica Neue Thin"/>
              </a:rPr>
              <a:t>Cai</a:t>
            </a:r>
            <a:r>
              <a:rPr lang="en-US" sz="2000" dirty="0" smtClean="0">
                <a:latin typeface="Helvetica Neue Thin"/>
                <a:cs typeface="Helvetica Neue Thin"/>
              </a:rPr>
              <a:t> </a:t>
            </a:r>
            <a:r>
              <a:rPr lang="en-US" sz="2000" dirty="0" err="1" smtClean="0">
                <a:latin typeface="Helvetica Neue Thin"/>
                <a:cs typeface="Helvetica Neue Thin"/>
              </a:rPr>
              <a:t>Lun</a:t>
            </a:r>
            <a:r>
              <a:rPr lang="en-US" sz="2000" dirty="0" smtClean="0">
                <a:latin typeface="Helvetica Neue Thin"/>
                <a:cs typeface="Helvetica Neue Thin"/>
              </a:rPr>
              <a:t> and was very soon after used as a substrate to cut into and form images.  The act of cutting a shape out of paper is also directly analogous to the act of using a marking tool to leave a mark on paper.</a:t>
            </a:r>
            <a:endParaRPr lang="en-US" sz="2000" dirty="0">
              <a:latin typeface="Helvetica Neue Thin"/>
              <a:cs typeface="Helvetica Neue Thin"/>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7" name="Picture 3" descr="E:\Spring - 14\Critical Seminar\Exhibition Thesis\Works\Gail Armstrong - white paper image.jpg"/>
          <p:cNvPicPr>
            <a:picLocks noChangeAspect="1" noChangeArrowheads="1"/>
          </p:cNvPicPr>
          <p:nvPr/>
        </p:nvPicPr>
        <p:blipFill>
          <a:blip r:embed="rId2" cstate="print"/>
          <a:srcRect/>
          <a:stretch>
            <a:fillRect/>
          </a:stretch>
        </p:blipFill>
        <p:spPr bwMode="auto">
          <a:xfrm>
            <a:off x="838200" y="228601"/>
            <a:ext cx="6241141" cy="3276599"/>
          </a:xfrm>
          <a:prstGeom prst="rect">
            <a:avLst/>
          </a:prstGeom>
          <a:noFill/>
        </p:spPr>
      </p:pic>
      <p:sp>
        <p:nvSpPr>
          <p:cNvPr id="4" name="Rectangle 3"/>
          <p:cNvSpPr/>
          <p:nvPr/>
        </p:nvSpPr>
        <p:spPr>
          <a:xfrm>
            <a:off x="457200" y="3733800"/>
            <a:ext cx="4572000" cy="923330"/>
          </a:xfrm>
          <a:prstGeom prst="rect">
            <a:avLst/>
          </a:prstGeom>
        </p:spPr>
        <p:txBody>
          <a:bodyPr>
            <a:spAutoFit/>
          </a:bodyPr>
          <a:lstStyle/>
          <a:p>
            <a:r>
              <a:rPr lang="en-US" i="1" dirty="0" smtClean="0">
                <a:latin typeface="Helvetica Neue Light"/>
                <a:cs typeface="Helvetica Neue Light"/>
              </a:rPr>
              <a:t>Untitled</a:t>
            </a:r>
          </a:p>
          <a:p>
            <a:r>
              <a:rPr lang="en-US" dirty="0" smtClean="0">
                <a:latin typeface="Helvetica Neue Thin"/>
                <a:cs typeface="Helvetica Neue Thin"/>
              </a:rPr>
              <a:t>Gail Armstrong</a:t>
            </a:r>
          </a:p>
          <a:p>
            <a:r>
              <a:rPr lang="en-US" dirty="0" smtClean="0">
                <a:latin typeface="Helvetica Neue Thin"/>
                <a:cs typeface="Helvetica Neue Thin"/>
              </a:rPr>
              <a:t>Cut Paper</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050" name="Picture 2" descr="E:\Spring - 14\Critical Seminar\Exhibition Thesis\Works\Gail Armstrong - image_30985.jpg"/>
          <p:cNvPicPr>
            <a:picLocks noChangeAspect="1" noChangeArrowheads="1"/>
          </p:cNvPicPr>
          <p:nvPr/>
        </p:nvPicPr>
        <p:blipFill>
          <a:blip r:embed="rId2" cstate="print"/>
          <a:srcRect/>
          <a:stretch>
            <a:fillRect/>
          </a:stretch>
        </p:blipFill>
        <p:spPr bwMode="auto">
          <a:xfrm>
            <a:off x="-533400" y="152400"/>
            <a:ext cx="6324600" cy="6324600"/>
          </a:xfrm>
          <a:prstGeom prst="rect">
            <a:avLst/>
          </a:prstGeom>
          <a:noFill/>
        </p:spPr>
      </p:pic>
      <p:sp>
        <p:nvSpPr>
          <p:cNvPr id="4" name="Rectangle 3"/>
          <p:cNvSpPr/>
          <p:nvPr/>
        </p:nvSpPr>
        <p:spPr>
          <a:xfrm>
            <a:off x="5029200" y="5562600"/>
            <a:ext cx="4572000" cy="923330"/>
          </a:xfrm>
          <a:prstGeom prst="rect">
            <a:avLst/>
          </a:prstGeom>
        </p:spPr>
        <p:txBody>
          <a:bodyPr>
            <a:spAutoFit/>
          </a:bodyPr>
          <a:lstStyle/>
          <a:p>
            <a:r>
              <a:rPr lang="en-US" i="1" dirty="0" smtClean="0">
                <a:latin typeface="Helvetica Neue Light"/>
                <a:cs typeface="Helvetica Neue Light"/>
              </a:rPr>
              <a:t>Untitled</a:t>
            </a:r>
          </a:p>
          <a:p>
            <a:r>
              <a:rPr lang="en-US" dirty="0" smtClean="0">
                <a:latin typeface="Helvetica Neue Thin"/>
                <a:cs typeface="Helvetica Neue Thin"/>
              </a:rPr>
              <a:t>Gail Armstrong</a:t>
            </a:r>
          </a:p>
          <a:p>
            <a:r>
              <a:rPr lang="en-US" dirty="0" smtClean="0">
                <a:latin typeface="Helvetica Neue Thin"/>
                <a:cs typeface="Helvetica Neue Thin"/>
              </a:rPr>
              <a:t>Cut Paper</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074" name="Picture 2" descr="E:\Spring - 14\Critical Seminar\Exhibition Thesis\Works\Kevin LCK - object 3 -1.jpg"/>
          <p:cNvPicPr>
            <a:picLocks noChangeAspect="1" noChangeArrowheads="1"/>
          </p:cNvPicPr>
          <p:nvPr/>
        </p:nvPicPr>
        <p:blipFill>
          <a:blip r:embed="rId2" cstate="print"/>
          <a:srcRect/>
          <a:stretch>
            <a:fillRect/>
          </a:stretch>
        </p:blipFill>
        <p:spPr bwMode="auto">
          <a:xfrm>
            <a:off x="609600" y="457200"/>
            <a:ext cx="3048000" cy="2032000"/>
          </a:xfrm>
          <a:prstGeom prst="rect">
            <a:avLst/>
          </a:prstGeom>
          <a:noFill/>
        </p:spPr>
      </p:pic>
      <p:pic>
        <p:nvPicPr>
          <p:cNvPr id="3075" name="Picture 3" descr="E:\Spring - 14\Critical Seminar\Exhibition Thesis\Works\Kevin LCK - object 3 -2.jpg"/>
          <p:cNvPicPr>
            <a:picLocks noChangeAspect="1" noChangeArrowheads="1"/>
          </p:cNvPicPr>
          <p:nvPr/>
        </p:nvPicPr>
        <p:blipFill>
          <a:blip r:embed="rId3" cstate="print"/>
          <a:srcRect/>
          <a:stretch>
            <a:fillRect/>
          </a:stretch>
        </p:blipFill>
        <p:spPr bwMode="auto">
          <a:xfrm>
            <a:off x="4953000" y="533400"/>
            <a:ext cx="3048000" cy="2032000"/>
          </a:xfrm>
          <a:prstGeom prst="rect">
            <a:avLst/>
          </a:prstGeom>
          <a:noFill/>
        </p:spPr>
      </p:pic>
      <p:sp>
        <p:nvSpPr>
          <p:cNvPr id="5" name="TextBox 4"/>
          <p:cNvSpPr txBox="1"/>
          <p:nvPr/>
        </p:nvSpPr>
        <p:spPr>
          <a:xfrm>
            <a:off x="4919133" y="2887133"/>
            <a:ext cx="184666" cy="369332"/>
          </a:xfrm>
          <a:prstGeom prst="rect">
            <a:avLst/>
          </a:prstGeom>
          <a:noFill/>
        </p:spPr>
        <p:txBody>
          <a:bodyPr wrap="none" rtlCol="0">
            <a:spAutoFit/>
          </a:bodyPr>
          <a:lstStyle/>
          <a:p>
            <a:endParaRPr lang="en-US" dirty="0"/>
          </a:p>
        </p:txBody>
      </p:sp>
      <p:sp>
        <p:nvSpPr>
          <p:cNvPr id="6" name="Rectangle 5"/>
          <p:cNvSpPr/>
          <p:nvPr/>
        </p:nvSpPr>
        <p:spPr>
          <a:xfrm>
            <a:off x="533400" y="3733800"/>
            <a:ext cx="4572000" cy="923330"/>
          </a:xfrm>
          <a:prstGeom prst="rect">
            <a:avLst/>
          </a:prstGeom>
        </p:spPr>
        <p:txBody>
          <a:bodyPr>
            <a:spAutoFit/>
          </a:bodyPr>
          <a:lstStyle/>
          <a:p>
            <a:r>
              <a:rPr lang="en-US" i="1" dirty="0" smtClean="0">
                <a:latin typeface="Helvetica Neue Light"/>
                <a:cs typeface="Helvetica Neue Light"/>
              </a:rPr>
              <a:t>Object #3</a:t>
            </a:r>
          </a:p>
          <a:p>
            <a:r>
              <a:rPr lang="en-US" dirty="0" smtClean="0">
                <a:latin typeface="Helvetica Neue Thin"/>
                <a:cs typeface="Helvetica Neue Thin"/>
              </a:rPr>
              <a:t>Kevin LCK</a:t>
            </a:r>
          </a:p>
          <a:p>
            <a:r>
              <a:rPr lang="en-US" dirty="0" smtClean="0">
                <a:latin typeface="Helvetica Neue Thin"/>
                <a:cs typeface="Helvetica Neue Thin"/>
              </a:rPr>
              <a:t>Ink and Cut Paper</a:t>
            </a:r>
          </a:p>
        </p:txBody>
      </p:sp>
      <p:sp>
        <p:nvSpPr>
          <p:cNvPr id="7" name="Rectangle 6"/>
          <p:cNvSpPr/>
          <p:nvPr/>
        </p:nvSpPr>
        <p:spPr>
          <a:xfrm>
            <a:off x="457200" y="4953000"/>
            <a:ext cx="8229600" cy="1477328"/>
          </a:xfrm>
          <a:prstGeom prst="rect">
            <a:avLst/>
          </a:prstGeom>
        </p:spPr>
        <p:txBody>
          <a:bodyPr wrap="square">
            <a:spAutoFit/>
          </a:bodyPr>
          <a:lstStyle/>
          <a:p>
            <a:r>
              <a:rPr lang="en-US" dirty="0" smtClean="0">
                <a:latin typeface="Helvetica Neue Thin"/>
                <a:cs typeface="Helvetica Neue Thin"/>
              </a:rPr>
              <a:t>Kevin LCK refers to these objects as illustrative and they are presented as causing an introspective experience for the viewer that asks questions rather than answers them.  His sculptures </a:t>
            </a:r>
            <a:r>
              <a:rPr lang="en-US" dirty="0" err="1" smtClean="0">
                <a:latin typeface="Helvetica Neue Thin"/>
                <a:cs typeface="Helvetica Neue Thin"/>
              </a:rPr>
              <a:t>recontextualize</a:t>
            </a:r>
            <a:r>
              <a:rPr lang="en-US" dirty="0" smtClean="0">
                <a:latin typeface="Helvetica Neue Thin"/>
                <a:cs typeface="Helvetica Neue Thin"/>
              </a:rPr>
              <a:t> what we expect from a certain spac</a:t>
            </a:r>
            <a:r>
              <a:rPr lang="en-US" dirty="0" smtClean="0">
                <a:latin typeface="Helvetica Neue Thin"/>
                <a:cs typeface="Helvetica Neue Thin"/>
              </a:rPr>
              <a:t>e or object to give light to an idea.  In this instance, they are about the modern phenomenon of spending so much time inside your electronic device that it is as if you live there.</a:t>
            </a:r>
            <a:endParaRPr lang="en-US" dirty="0">
              <a:latin typeface="Helvetica Neue Thin"/>
              <a:cs typeface="Helvetica Neue Thin"/>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122" name="Picture 2" descr="E:\Spring - 14\Critical Seminar\Exhibition Thesis\Works\Hari And Deepti - deepti-21.jpg"/>
          <p:cNvPicPr>
            <a:picLocks noChangeAspect="1" noChangeArrowheads="1"/>
          </p:cNvPicPr>
          <p:nvPr/>
        </p:nvPicPr>
        <p:blipFill>
          <a:blip r:embed="rId2" cstate="print"/>
          <a:srcRect/>
          <a:stretch>
            <a:fillRect/>
          </a:stretch>
        </p:blipFill>
        <p:spPr bwMode="auto">
          <a:xfrm>
            <a:off x="2667000" y="228600"/>
            <a:ext cx="5816211" cy="4296727"/>
          </a:xfrm>
          <a:prstGeom prst="rect">
            <a:avLst/>
          </a:prstGeom>
          <a:noFill/>
        </p:spPr>
      </p:pic>
      <p:sp>
        <p:nvSpPr>
          <p:cNvPr id="4" name="Rectangle 3"/>
          <p:cNvSpPr/>
          <p:nvPr/>
        </p:nvSpPr>
        <p:spPr>
          <a:xfrm>
            <a:off x="228600" y="3352800"/>
            <a:ext cx="4572000" cy="1200329"/>
          </a:xfrm>
          <a:prstGeom prst="rect">
            <a:avLst/>
          </a:prstGeom>
        </p:spPr>
        <p:txBody>
          <a:bodyPr>
            <a:spAutoFit/>
          </a:bodyPr>
          <a:lstStyle/>
          <a:p>
            <a:r>
              <a:rPr lang="en-US" i="1" dirty="0" smtClean="0">
                <a:latin typeface="Helvetica Neue Light"/>
                <a:cs typeface="Helvetica Neue Light"/>
              </a:rPr>
              <a:t>Untitled</a:t>
            </a:r>
          </a:p>
          <a:p>
            <a:r>
              <a:rPr lang="en-US" dirty="0" err="1" smtClean="0">
                <a:latin typeface="Helvetica Neue Thin"/>
                <a:cs typeface="Helvetica Neue Thin"/>
              </a:rPr>
              <a:t>Hari</a:t>
            </a:r>
            <a:r>
              <a:rPr lang="en-US" dirty="0" smtClean="0">
                <a:latin typeface="Helvetica Neue Thin"/>
                <a:cs typeface="Helvetica Neue Thin"/>
              </a:rPr>
              <a:t> and </a:t>
            </a:r>
            <a:r>
              <a:rPr lang="en-US" dirty="0" err="1" smtClean="0">
                <a:latin typeface="Helvetica Neue Thin"/>
                <a:cs typeface="Helvetica Neue Thin"/>
              </a:rPr>
              <a:t>Deepti</a:t>
            </a:r>
            <a:endParaRPr lang="en-US" dirty="0" smtClean="0">
              <a:latin typeface="Helvetica Neue Thin"/>
              <a:cs typeface="Helvetica Neue Thin"/>
            </a:endParaRPr>
          </a:p>
          <a:p>
            <a:r>
              <a:rPr lang="en-US" dirty="0" smtClean="0">
                <a:latin typeface="Helvetica Neue Thin"/>
                <a:cs typeface="Helvetica Neue Thin"/>
              </a:rPr>
              <a:t>Cut Paper and Light</a:t>
            </a:r>
          </a:p>
          <a:p>
            <a:r>
              <a:rPr lang="en-US" dirty="0" smtClean="0">
                <a:latin typeface="Helvetica Neue Thin"/>
                <a:cs typeface="Helvetica Neue Thin"/>
              </a:rPr>
              <a:t>6’x6’x2’</a:t>
            </a:r>
            <a:endParaRPr lang="en-US" dirty="0">
              <a:latin typeface="Helvetica Neue Thin"/>
              <a:cs typeface="Helvetica Neue Thin"/>
            </a:endParaRPr>
          </a:p>
        </p:txBody>
      </p:sp>
      <p:sp>
        <p:nvSpPr>
          <p:cNvPr id="5" name="Rectangle 4"/>
          <p:cNvSpPr/>
          <p:nvPr/>
        </p:nvSpPr>
        <p:spPr>
          <a:xfrm>
            <a:off x="228600" y="4953000"/>
            <a:ext cx="8229600" cy="923330"/>
          </a:xfrm>
          <a:prstGeom prst="rect">
            <a:avLst/>
          </a:prstGeom>
        </p:spPr>
        <p:txBody>
          <a:bodyPr wrap="square">
            <a:spAutoFit/>
          </a:bodyPr>
          <a:lstStyle/>
          <a:p>
            <a:r>
              <a:rPr lang="en-US" dirty="0" err="1" smtClean="0">
                <a:latin typeface="Helvetica Neue Thin"/>
                <a:cs typeface="Helvetica Neue Thin"/>
              </a:rPr>
              <a:t>Hari</a:t>
            </a:r>
            <a:r>
              <a:rPr lang="en-US" dirty="0" smtClean="0">
                <a:latin typeface="Helvetica Neue Thin"/>
                <a:cs typeface="Helvetica Neue Thin"/>
              </a:rPr>
              <a:t> and </a:t>
            </a:r>
            <a:r>
              <a:rPr lang="en-US" dirty="0" err="1" smtClean="0">
                <a:latin typeface="Helvetica Neue Thin"/>
                <a:cs typeface="Helvetica Neue Thin"/>
              </a:rPr>
              <a:t>Deepti</a:t>
            </a:r>
            <a:r>
              <a:rPr lang="en-US" dirty="0" smtClean="0">
                <a:latin typeface="Helvetica Neue Thin"/>
                <a:cs typeface="Helvetica Neue Thin"/>
              </a:rPr>
              <a:t> are an artist couple who use layered cut paper and methodically placed </a:t>
            </a:r>
            <a:r>
              <a:rPr lang="en-US" dirty="0" smtClean="0">
                <a:latin typeface="Helvetica Neue Thin"/>
                <a:cs typeface="Helvetica Neue Thin"/>
              </a:rPr>
              <a:t>LED light strips to create other-worldly scenes.  Their approach to making these sculptures is similar to the way an artist would create an illustrated tunnel book.  </a:t>
            </a:r>
            <a:endParaRPr lang="en-US" dirty="0">
              <a:latin typeface="Helvetica Neue Thin"/>
              <a:cs typeface="Helvetica Neue Thin"/>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146" name="Picture 2" descr="E:\Spring - 14\Critical Seminar\Exhibition Thesis\Works\Hari and Deepti - cave.jpg"/>
          <p:cNvPicPr>
            <a:picLocks noChangeAspect="1" noChangeArrowheads="1"/>
          </p:cNvPicPr>
          <p:nvPr/>
        </p:nvPicPr>
        <p:blipFill>
          <a:blip r:embed="rId2" cstate="print"/>
          <a:srcRect/>
          <a:stretch>
            <a:fillRect/>
          </a:stretch>
        </p:blipFill>
        <p:spPr bwMode="auto">
          <a:xfrm>
            <a:off x="228600" y="1295400"/>
            <a:ext cx="4055165" cy="5406887"/>
          </a:xfrm>
          <a:prstGeom prst="rect">
            <a:avLst/>
          </a:prstGeom>
          <a:noFill/>
        </p:spPr>
      </p:pic>
      <p:sp>
        <p:nvSpPr>
          <p:cNvPr id="4" name="Rectangle 3"/>
          <p:cNvSpPr/>
          <p:nvPr/>
        </p:nvSpPr>
        <p:spPr>
          <a:xfrm>
            <a:off x="4419600" y="5029200"/>
            <a:ext cx="4572000" cy="1477328"/>
          </a:xfrm>
          <a:prstGeom prst="rect">
            <a:avLst/>
          </a:prstGeom>
        </p:spPr>
        <p:txBody>
          <a:bodyPr>
            <a:spAutoFit/>
          </a:bodyPr>
          <a:lstStyle/>
          <a:p>
            <a:r>
              <a:rPr lang="en-US" i="1" dirty="0" smtClean="0">
                <a:latin typeface="Helvetica Neue Light"/>
                <a:cs typeface="Helvetica Neue Light"/>
              </a:rPr>
              <a:t>Moonlight Drowns </a:t>
            </a:r>
            <a:r>
              <a:rPr lang="en-US" i="1" dirty="0" smtClean="0">
                <a:latin typeface="Helvetica Neue Light"/>
                <a:cs typeface="Helvetica Neue Light"/>
              </a:rPr>
              <a:t>Out All but the Brightest Stars</a:t>
            </a:r>
            <a:endParaRPr lang="en-US" i="1" dirty="0" smtClean="0">
              <a:latin typeface="Helvetica Neue Light"/>
              <a:cs typeface="Helvetica Neue Light"/>
            </a:endParaRPr>
          </a:p>
          <a:p>
            <a:r>
              <a:rPr lang="en-US" dirty="0" err="1" smtClean="0">
                <a:latin typeface="Helvetica Neue Thin"/>
                <a:cs typeface="Helvetica Neue Thin"/>
              </a:rPr>
              <a:t>Hari</a:t>
            </a:r>
            <a:r>
              <a:rPr lang="en-US" dirty="0" smtClean="0">
                <a:latin typeface="Helvetica Neue Thin"/>
                <a:cs typeface="Helvetica Neue Thin"/>
              </a:rPr>
              <a:t> and </a:t>
            </a:r>
            <a:r>
              <a:rPr lang="en-US" dirty="0" err="1" smtClean="0">
                <a:latin typeface="Helvetica Neue Thin"/>
                <a:cs typeface="Helvetica Neue Thin"/>
              </a:rPr>
              <a:t>Deepti</a:t>
            </a:r>
            <a:endParaRPr lang="en-US" dirty="0" smtClean="0">
              <a:latin typeface="Helvetica Neue Thin"/>
              <a:cs typeface="Helvetica Neue Thin"/>
            </a:endParaRPr>
          </a:p>
          <a:p>
            <a:r>
              <a:rPr lang="en-US" dirty="0" smtClean="0">
                <a:latin typeface="Helvetica Neue Thin"/>
                <a:cs typeface="Helvetica Neue Thin"/>
              </a:rPr>
              <a:t>Cut Paper and Light</a:t>
            </a:r>
          </a:p>
          <a:p>
            <a:r>
              <a:rPr lang="en-US" dirty="0" smtClean="0">
                <a:latin typeface="Helvetica Neue Thin"/>
                <a:cs typeface="Helvetica Neue Thin"/>
              </a:rPr>
              <a:t>12”x16”</a:t>
            </a:r>
            <a:endParaRPr lang="en-US" dirty="0">
              <a:latin typeface="Helvetica Neue Thin"/>
              <a:cs typeface="Helvetica Neue Thin"/>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098" name="Picture 2" descr="E:\Spring - 14\Critical Seminar\Exhibition Thesis\Works\Hari and Deepti - boxes.jpg"/>
          <p:cNvPicPr>
            <a:picLocks noChangeAspect="1" noChangeArrowheads="1"/>
          </p:cNvPicPr>
          <p:nvPr/>
        </p:nvPicPr>
        <p:blipFill>
          <a:blip r:embed="rId2" cstate="print"/>
          <a:srcRect/>
          <a:stretch>
            <a:fillRect/>
          </a:stretch>
        </p:blipFill>
        <p:spPr bwMode="auto">
          <a:xfrm>
            <a:off x="960783" y="990600"/>
            <a:ext cx="7268817" cy="5451613"/>
          </a:xfrm>
          <a:prstGeom prst="rect">
            <a:avLst/>
          </a:prstGeom>
          <a:noFill/>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154</TotalTime>
  <Words>1339</Words>
  <Application>Microsoft Macintosh PowerPoint</Application>
  <PresentationFormat>On-screen Show (4:3)</PresentationFormat>
  <Paragraphs>66</Paragraphs>
  <Slides>22</Slides>
  <Notes>1</Notes>
  <HiddenSlides>0</HiddenSlides>
  <MMClips>0</MMClips>
  <ScaleCrop>false</ScaleCrop>
  <HeadingPairs>
    <vt:vector size="4" baseType="variant">
      <vt:variant>
        <vt:lpstr>Design Template</vt:lpstr>
      </vt:variant>
      <vt:variant>
        <vt:i4>1</vt:i4>
      </vt:variant>
      <vt:variant>
        <vt:lpstr>Slide Titles</vt:lpstr>
      </vt:variant>
      <vt:variant>
        <vt:i4>22</vt:i4>
      </vt:variant>
    </vt:vector>
  </HeadingPairs>
  <TitlesOfParts>
    <vt:vector size="23" baseType="lpstr">
      <vt:lpstr>Office Theme</vt:lpstr>
      <vt:lpstr>Sculptural Illustration</vt:lpstr>
      <vt:lpstr>Sculptural Illustration</vt:lpstr>
      <vt:lpstr>Cut Paper</vt:lpstr>
      <vt:lpstr>Slide 4</vt:lpstr>
      <vt:lpstr>Slide 5</vt:lpstr>
      <vt:lpstr>Slide 6</vt:lpstr>
      <vt:lpstr>Slide 7</vt:lpstr>
      <vt:lpstr>Slide 8</vt:lpstr>
      <vt:lpstr>Slide 9</vt:lpstr>
      <vt:lpstr>Sculptural Diorama</vt:lpstr>
      <vt:lpstr>Slide 11</vt:lpstr>
      <vt:lpstr>Slide 12</vt:lpstr>
      <vt:lpstr>Slide 13</vt:lpstr>
      <vt:lpstr>Slide 14</vt:lpstr>
      <vt:lpstr>Slide 15</vt:lpstr>
      <vt:lpstr>Slide 16</vt:lpstr>
      <vt:lpstr>GALLERY ART</vt:lpstr>
      <vt:lpstr>Slide 18</vt:lpstr>
      <vt:lpstr>Slide 19</vt:lpstr>
      <vt:lpstr>Slide 20</vt:lpstr>
      <vt:lpstr>Slide 21</vt:lpstr>
      <vt:lpstr>Slide 22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Sculptural Illustration</dc:title>
  <dc:creator>Rob</dc:creator>
  <cp:lastModifiedBy>Robert Young</cp:lastModifiedBy>
  <cp:revision>10</cp:revision>
  <dcterms:created xsi:type="dcterms:W3CDTF">2014-04-29T01:21:59Z</dcterms:created>
  <dcterms:modified xsi:type="dcterms:W3CDTF">2014-04-29T02:40:45Z</dcterms:modified>
</cp:coreProperties>
</file>